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358" r:id="rId5"/>
    <p:sldId id="329" r:id="rId6"/>
    <p:sldId id="330" r:id="rId7"/>
    <p:sldId id="324" r:id="rId8"/>
    <p:sldId id="325" r:id="rId9"/>
    <p:sldId id="326" r:id="rId10"/>
    <p:sldId id="327" r:id="rId11"/>
    <p:sldId id="333" r:id="rId12"/>
    <p:sldId id="335" r:id="rId13"/>
    <p:sldId id="355" r:id="rId14"/>
    <p:sldId id="265" r:id="rId15"/>
    <p:sldId id="292" r:id="rId16"/>
    <p:sldId id="350" r:id="rId17"/>
    <p:sldId id="363" r:id="rId18"/>
    <p:sldId id="323" r:id="rId19"/>
    <p:sldId id="344" r:id="rId20"/>
    <p:sldId id="343" r:id="rId21"/>
    <p:sldId id="36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0836B8"/>
    <a:srgbClr val="3668F6"/>
    <a:srgbClr val="335885"/>
    <a:srgbClr val="002570"/>
    <a:srgbClr val="090240"/>
    <a:srgbClr val="CCECFF"/>
    <a:srgbClr val="D2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5494" autoAdjust="0"/>
    <p:restoredTop sz="96142" autoAdjust="0"/>
  </p:normalViewPr>
  <p:slideViewPr>
    <p:cSldViewPr>
      <p:cViewPr>
        <p:scale>
          <a:sx n="83" d="100"/>
          <a:sy n="83" d="100"/>
        </p:scale>
        <p:origin x="-239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9F6A82-FA92-496E-9660-72B832989949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FFECDB-3F54-49DD-BE39-C4F7C2C2B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9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AAFF-CD14-4984-AA17-33913482533B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09AC8-7757-484B-8147-F0F21E8F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09AC8-7757-484B-8147-F0F21E8F55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304FDD-2BD2-4AB5-806D-733FFD03960E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CB4AE-C8D0-431C-897B-C405C1825A99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CA3F-F9D8-4B25-9675-300AE8ABFA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5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8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3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9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D993-FFB5-4875-B362-80B79AB730EE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0691-870E-42AB-A323-F458FC621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4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55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752600"/>
          </a:xfrm>
          <a:ln>
            <a:solidFill>
              <a:srgbClr val="002F8E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570"/>
                </a:solidFill>
              </a:rPr>
              <a:t> </a:t>
            </a:r>
            <a:r>
              <a:rPr lang="en-US" sz="28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US DOL TAACCCT Round 2 Grant</a:t>
            </a:r>
          </a:p>
          <a:p>
            <a:r>
              <a:rPr lang="en-US" sz="28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Starts: October 1, 2012</a:t>
            </a:r>
          </a:p>
          <a:p>
            <a:r>
              <a:rPr lang="en-US" sz="28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Ends: September 30, 2016 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rgbClr val="0025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00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BioOhio</a:t>
            </a:r>
            <a:endParaRPr lang="en-US" sz="4400" b="1" dirty="0" smtClean="0"/>
          </a:p>
          <a:p>
            <a:pPr algn="ctr"/>
            <a:r>
              <a:rPr lang="en-US" sz="2000" b="1" dirty="0" smtClean="0"/>
              <a:t>November 5, 2013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Trade Adjustment Assistance Community College and Career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648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What is a DOL TAACCCT Round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Grant?</a:t>
            </a:r>
          </a:p>
          <a:p>
            <a:pPr marL="914400" lvl="1" indent="-457200">
              <a:buFont typeface="+mj-lt"/>
              <a:buAutoNum type="arabicParenR"/>
            </a:pPr>
            <a:endParaRPr lang="en-US" sz="1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Grants </a:t>
            </a:r>
            <a:r>
              <a:rPr lang="en-US" sz="2400" dirty="0"/>
              <a:t>are </a:t>
            </a:r>
            <a:r>
              <a:rPr lang="en-US" sz="2400" dirty="0" smtClean="0"/>
              <a:t>the second installment ($500 million) of a </a:t>
            </a:r>
            <a:r>
              <a:rPr lang="en-US" sz="2400" dirty="0"/>
              <a:t>$2 billion, four-year </a:t>
            </a:r>
            <a:r>
              <a:rPr lang="en-US" sz="2400" dirty="0" smtClean="0"/>
              <a:t>initiative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Funds </a:t>
            </a:r>
            <a:r>
              <a:rPr lang="en-US" sz="2400" dirty="0"/>
              <a:t>to expand and improve </a:t>
            </a:r>
            <a:r>
              <a:rPr lang="en-US" sz="2400" dirty="0" smtClean="0"/>
              <a:t>delivery of </a:t>
            </a:r>
            <a:r>
              <a:rPr lang="en-US" sz="2400" dirty="0"/>
              <a:t>education and career training </a:t>
            </a:r>
            <a:r>
              <a:rPr lang="en-US" sz="2400" dirty="0" smtClean="0"/>
              <a:t>programs- completed </a:t>
            </a:r>
            <a:r>
              <a:rPr lang="en-US" sz="2400" dirty="0"/>
              <a:t>in two years or </a:t>
            </a:r>
            <a:r>
              <a:rPr lang="en-US" sz="2400" dirty="0" smtClean="0"/>
              <a:t>less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uited </a:t>
            </a:r>
            <a:r>
              <a:rPr lang="en-US" sz="2400" dirty="0"/>
              <a:t>for workers who are eligible for training under the TAA for Workers </a:t>
            </a:r>
            <a:r>
              <a:rPr lang="en-US" sz="2400" dirty="0" smtClean="0"/>
              <a:t>program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Prepare </a:t>
            </a:r>
            <a:r>
              <a:rPr lang="en-US" sz="2400" dirty="0"/>
              <a:t>program participants for employment in high-wage, high-skill </a:t>
            </a:r>
            <a:r>
              <a:rPr lang="en-US" sz="2400" dirty="0" smtClean="0"/>
              <a:t>occupations</a:t>
            </a:r>
          </a:p>
          <a:p>
            <a:endParaRPr lang="en-US" sz="1500" i="1" dirty="0"/>
          </a:p>
        </p:txBody>
      </p:sp>
      <p:pic>
        <p:nvPicPr>
          <p:cNvPr id="4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Need for the Biosciences Consortium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886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 </a:t>
            </a:r>
            <a:endParaRPr lang="en-US" sz="4300" dirty="0" smtClean="0"/>
          </a:p>
          <a:p>
            <a:pPr marL="514350" indent="-514350"/>
            <a:r>
              <a:rPr lang="en-US" sz="2600" dirty="0" smtClean="0"/>
              <a:t>No national program for the acquisition of an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industry-recognized credential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rgbClr val="002F8E"/>
                </a:solidFill>
              </a:rPr>
              <a:t> </a:t>
            </a:r>
            <a:r>
              <a:rPr lang="en-US" sz="2600" dirty="0" smtClean="0"/>
              <a:t>associated with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core skills </a:t>
            </a:r>
          </a:p>
          <a:p>
            <a:pPr marL="514350" indent="-514350"/>
            <a:endParaRPr lang="en-US" sz="2600" dirty="0" smtClean="0"/>
          </a:p>
          <a:p>
            <a:pPr marL="514350" indent="-514350"/>
            <a:r>
              <a:rPr lang="en-US" sz="2600" dirty="0" smtClean="0"/>
              <a:t>Public </a:t>
            </a:r>
            <a:r>
              <a:rPr lang="en-US" sz="2600" dirty="0"/>
              <a:t>workforce </a:t>
            </a:r>
            <a:r>
              <a:rPr lang="en-US" sz="2600" dirty="0" smtClean="0"/>
              <a:t>systems are not </a:t>
            </a:r>
            <a:r>
              <a:rPr lang="en-US" sz="2600" dirty="0"/>
              <a:t>geared toward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matching skills 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and preparation </a:t>
            </a:r>
            <a:r>
              <a:rPr lang="en-US" sz="2600" dirty="0"/>
              <a:t>with previous training and industry </a:t>
            </a:r>
            <a:r>
              <a:rPr lang="en-US" sz="2600" dirty="0" smtClean="0"/>
              <a:t>experience</a:t>
            </a:r>
          </a:p>
          <a:p>
            <a:pPr marL="514350" indent="-514350"/>
            <a:endParaRPr lang="en-US" sz="2600" dirty="0" smtClean="0"/>
          </a:p>
          <a:p>
            <a:pPr marL="514350" indent="-514350"/>
            <a:endParaRPr lang="en-US" sz="2600" dirty="0"/>
          </a:p>
        </p:txBody>
      </p:sp>
      <p:pic>
        <p:nvPicPr>
          <p:cNvPr id="4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905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6" y="86940"/>
            <a:ext cx="9143999" cy="6299050"/>
          </a:xfrm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Recipients </a:t>
            </a:r>
            <a:r>
              <a:rPr lang="en-US" sz="2400" b="1" dirty="0"/>
              <a:t>: 12 colleges, 8 states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7603" y="3048000"/>
            <a:ext cx="187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Forsyth </a:t>
            </a:r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Tech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2557" y="3125072"/>
            <a:ext cx="11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Alamance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115" y="3581365"/>
            <a:ext cx="2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ndara" pitchFamily="34" charset="0"/>
              </a:rPr>
              <a:t>Rowan-Cabarrus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35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  <a:cs typeface="Aharoni" pitchFamily="2" charset="-79"/>
              </a:rPr>
              <a:t>City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  <a:cs typeface="Aharoni" pitchFamily="2" charset="-79"/>
              </a:rPr>
              <a:t>College of San Francisco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1597" y="4572000"/>
            <a:ext cx="109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</a:rPr>
              <a:t>Austin</a:t>
            </a:r>
            <a:r>
              <a:rPr lang="en-US" sz="11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6252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ndara" pitchFamily="34" charset="0"/>
              </a:rPr>
              <a:t>LA Valley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1877" y="2831068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Salt 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Lake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8011" y="1792069"/>
            <a:ext cx="159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andara" pitchFamily="34" charset="0"/>
              </a:rPr>
              <a:t>Madison Area Tech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0223" y="2477869"/>
            <a:ext cx="24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Ivy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Tech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1819" y="1824335"/>
            <a:ext cx="246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ndara" pitchFamily="34" charset="0"/>
                <a:cs typeface="David" pitchFamily="34" charset="-79"/>
              </a:rPr>
              <a:t>Montgomery 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Candara" pitchFamily="34" charset="0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801" y="2329934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ndara" pitchFamily="34" charset="0"/>
              </a:rPr>
              <a:t>Bucks</a:t>
            </a:r>
            <a:r>
              <a:rPr lang="en-US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5798" y="4876800"/>
            <a:ext cx="182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ara" pitchFamily="34" charset="0"/>
              </a:rPr>
              <a:t>St Petersburg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348734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Grant Value: $ 14, 998, 474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897" y="5539228"/>
            <a:ext cx="1260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Hubs by color</a:t>
            </a:r>
          </a:p>
          <a:p>
            <a:r>
              <a:rPr lang="en-US" sz="1000" dirty="0" smtClean="0">
                <a:ln w="3175">
                  <a:noFill/>
                </a:ln>
                <a:solidFill>
                  <a:srgbClr val="FFC000"/>
                </a:solidFill>
                <a:latin typeface="Candara" pitchFamily="34" charset="0"/>
              </a:rPr>
              <a:t>Lab Skills</a:t>
            </a:r>
          </a:p>
          <a:p>
            <a:r>
              <a:rPr lang="en-US" sz="1000" dirty="0" smtClean="0">
                <a:solidFill>
                  <a:schemeClr val="accent1"/>
                </a:solidFill>
                <a:latin typeface="Candara" pitchFamily="34" charset="0"/>
              </a:rPr>
              <a:t>Medical Devices</a:t>
            </a:r>
          </a:p>
          <a:p>
            <a:r>
              <a:rPr lang="en-US" sz="1000" dirty="0" smtClean="0">
                <a:solidFill>
                  <a:srgbClr val="00B050"/>
                </a:solidFill>
                <a:latin typeface="Candara" pitchFamily="34" charset="0"/>
              </a:rPr>
              <a:t>Biomanufacturing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andara" pitchFamily="34" charset="0"/>
              </a:rPr>
              <a:t>Learning</a:t>
            </a:r>
            <a:endParaRPr lang="en-US" sz="10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8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11" y="5867400"/>
            <a:ext cx="1535082" cy="8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9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46"/>
            <a:ext cx="8991601" cy="69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</a:t>
            </a:r>
            <a:r>
              <a:rPr lang="en-US" b="1" dirty="0"/>
              <a:t>Overview</a:t>
            </a:r>
            <a:r>
              <a:rPr lang="en-US" sz="5100" b="1" dirty="0"/>
              <a:t/>
            </a:r>
            <a:br>
              <a:rPr lang="en-US" sz="51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17322"/>
              </p:ext>
            </p:extLst>
          </p:nvPr>
        </p:nvGraphicFramePr>
        <p:xfrm>
          <a:off x="838200" y="533555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533555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228599"/>
            <a:ext cx="382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Medical Devices Hub</a:t>
            </a:r>
            <a:endParaRPr lang="en-US" sz="3200" b="1" dirty="0"/>
          </a:p>
        </p:txBody>
      </p:sp>
      <p:pic>
        <p:nvPicPr>
          <p:cNvPr id="4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7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474" y="1382286"/>
            <a:ext cx="6629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Time away from classroom</a:t>
            </a:r>
          </a:p>
          <a:p>
            <a:r>
              <a:rPr lang="en-US" dirty="0" smtClean="0"/>
              <a:t>Family responsibilities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Intimidation by biosciences</a:t>
            </a:r>
          </a:p>
          <a:p>
            <a:r>
              <a:rPr lang="en-US" dirty="0" smtClean="0"/>
              <a:t>Limited resources</a:t>
            </a:r>
          </a:p>
          <a:p>
            <a:r>
              <a:rPr lang="en-US" dirty="0" smtClean="0"/>
              <a:t>Language &amp; math out of context</a:t>
            </a:r>
          </a:p>
          <a:p>
            <a:r>
              <a:rPr lang="en-US" dirty="0" smtClean="0"/>
              <a:t>Self confidence</a:t>
            </a:r>
            <a:endParaRPr lang="en-US" dirty="0"/>
          </a:p>
        </p:txBody>
      </p:sp>
      <p:pic>
        <p:nvPicPr>
          <p:cNvPr id="4" name="Picture 3" descr="bl_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" y="5908249"/>
            <a:ext cx="2107676" cy="914400"/>
          </a:xfrm>
          <a:prstGeom prst="rect">
            <a:avLst/>
          </a:prstGeom>
        </p:spPr>
      </p:pic>
      <p:pic>
        <p:nvPicPr>
          <p:cNvPr id="5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46548" cy="8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5"/>
            <a:ext cx="9143999" cy="6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1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is in it for Companies?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5867400" cy="3414320"/>
          </a:xfrm>
          <a:ln>
            <a:noFill/>
          </a:ln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The improved assessment of potential employees from a workforce prospective </a:t>
            </a:r>
          </a:p>
          <a:p>
            <a:pPr marL="514350" indent="-514350">
              <a:spcBef>
                <a:spcPts val="0"/>
              </a:spcBef>
            </a:pPr>
            <a:endParaRPr lang="en-US" sz="1050" b="1" dirty="0" smtClean="0">
              <a:solidFill>
                <a:srgbClr val="FFFF00"/>
              </a:solidFill>
            </a:endParaRPr>
          </a:p>
          <a:p>
            <a:pPr marL="514350" indent="-514350"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An increased source of qualified employees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b="1" dirty="0" smtClean="0">
              <a:solidFill>
                <a:srgbClr val="FFFF00"/>
              </a:solidFill>
            </a:endParaRPr>
          </a:p>
          <a:p>
            <a:pPr marL="514350" indent="-514350"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An Industry Recognized harmonized core of skill standards &amp; credentials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mwelsh\AppData\Local\Microsoft\Windows\Temporary Internet Files\Content.Outlook\YR0COPYZ\c3bc logo_FIN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646548" cy="8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 </a:t>
            </a:r>
            <a:r>
              <a:rPr lang="en-US" sz="2800" b="1" smtClean="0"/>
              <a:t>BIOTECH</a:t>
            </a:r>
            <a:r>
              <a:rPr lang="en-US" sz="2800" b="1" smtClean="0">
                <a:cs typeface="Times New Roman" pitchFamily="18" charset="0"/>
              </a:rPr>
              <a:t> EXPANSION</a:t>
            </a:r>
            <a:r>
              <a:rPr lang="en-US" b="1" smtClean="0">
                <a:cs typeface="Times New Roman" pitchFamily="18" charset="0"/>
              </a:rPr>
              <a:t/>
            </a:r>
            <a:br>
              <a:rPr lang="en-US" b="1" smtClean="0">
                <a:cs typeface="Times New Roman" pitchFamily="18" charset="0"/>
              </a:rPr>
            </a:br>
            <a:endParaRPr lang="en-US" b="1" smtClean="0"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30918"/>
              </p:ext>
            </p:extLst>
          </p:nvPr>
        </p:nvGraphicFramePr>
        <p:xfrm>
          <a:off x="838200" y="1600200"/>
          <a:ext cx="7162800" cy="376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800225"/>
                <a:gridCol w="1971675"/>
                <a:gridCol w="1676400"/>
              </a:tblGrid>
              <a:tr h="3657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Food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/>
                </a:tc>
              </a:tr>
              <a:tr h="7423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 purification 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Bioenergy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Molecular design</a:t>
                      </a:r>
                    </a:p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Natural products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8255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</a:t>
                      </a:r>
                    </a:p>
                    <a:p>
                      <a:r>
                        <a:rPr lang="en-US" sz="1800" dirty="0" smtClean="0"/>
                        <a:t>purification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Biodiesel</a:t>
                      </a:r>
                    </a:p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Nanomedicine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Biotics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914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Recycled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Bio mass</a:t>
                      </a:r>
                    </a:p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Cellulosic ethanol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Regenerative</a:t>
                      </a:r>
                    </a:p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Anti-oxidants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91436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Hydrogen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Personalized medicine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Agricultural </a:t>
                      </a:r>
                      <a:r>
                        <a:rPr lang="en-US" sz="1800" dirty="0" err="1" smtClean="0"/>
                        <a:t>bioprocessing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04" marB="45704"/>
                </a:tc>
              </a:tr>
            </a:tbl>
          </a:graphicData>
        </a:graphic>
      </p:graphicFrame>
      <p:pic>
        <p:nvPicPr>
          <p:cNvPr id="25635" name="Picture 39" descr="Corn eth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167322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6" name="TextBox 6"/>
          <p:cNvSpPr txBox="1">
            <a:spLocks noChangeArrowheads="1"/>
          </p:cNvSpPr>
          <p:nvPr/>
        </p:nvSpPr>
        <p:spPr bwMode="auto">
          <a:xfrm>
            <a:off x="2971800" y="571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1" dirty="0"/>
              <a:t>Heal, Fuel, Feed the World!</a:t>
            </a:r>
          </a:p>
        </p:txBody>
      </p:sp>
      <p:sp>
        <p:nvSpPr>
          <p:cNvPr id="4133" name="TextBox 6"/>
          <p:cNvSpPr txBox="1">
            <a:spLocks noChangeArrowheads="1"/>
          </p:cNvSpPr>
          <p:nvPr/>
        </p:nvSpPr>
        <p:spPr bwMode="auto">
          <a:xfrm>
            <a:off x="381000" y="3048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cs typeface="+mn-cs"/>
              </a:rPr>
              <a:t>Market Factors</a:t>
            </a:r>
          </a:p>
        </p:txBody>
      </p:sp>
      <p:pic>
        <p:nvPicPr>
          <p:cNvPr id="7" name="Picture 6" descr="Biotech-Workforce-logo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7439320" y="5867400"/>
            <a:ext cx="1435100" cy="6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3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Building the Future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Traditional Segments</a:t>
            </a:r>
            <a:r>
              <a:rPr lang="en-US" sz="2400" smtClean="0"/>
              <a:t>- Agricultural, Industrial, Environmental  Medical and Health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New Interface bio/nonbio segments-</a:t>
            </a:r>
            <a:r>
              <a:rPr lang="en-US" sz="2400" i="1" smtClean="0"/>
              <a:t> </a:t>
            </a:r>
            <a:r>
              <a:rPr lang="en-US" sz="2400" smtClean="0"/>
              <a:t>overlapping spheres of emerging technologies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Academic &amp; Medical Research infrastructures- </a:t>
            </a:r>
            <a:r>
              <a:rPr lang="en-US" sz="2400" smtClean="0"/>
              <a:t>magnets for bioscience companies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Home grown industry needs-</a:t>
            </a:r>
            <a:r>
              <a:rPr lang="en-US" sz="2400" smtClean="0"/>
              <a:t> capital, </a:t>
            </a:r>
            <a:r>
              <a:rPr lang="en-US" sz="2400" b="1" i="1" smtClean="0"/>
              <a:t>educated manpower </a:t>
            </a:r>
            <a:r>
              <a:rPr lang="en-US" sz="2400" smtClean="0"/>
              <a:t>&amp; an efficient, effective business environment  </a:t>
            </a:r>
          </a:p>
        </p:txBody>
      </p:sp>
      <p:pic>
        <p:nvPicPr>
          <p:cNvPr id="6" name="Picture 6" descr="Biotech-Workforce-logo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7439320" y="5867400"/>
            <a:ext cx="1435100" cy="6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ells_on_bladder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03" y="5017532"/>
            <a:ext cx="2016125" cy="13493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8998" y="4648200"/>
            <a:ext cx="170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It’s a Bladder!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373" y="6407641"/>
            <a:ext cx="261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Our BT graduates helped!</a:t>
            </a:r>
          </a:p>
        </p:txBody>
      </p:sp>
    </p:spTree>
    <p:extLst>
      <p:ext uri="{BB962C8B-B14F-4D97-AF65-F5344CB8AC3E}">
        <p14:creationId xmlns:p14="http://schemas.microsoft.com/office/powerpoint/2010/main" val="332507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0038" y="5673725"/>
            <a:ext cx="4238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B83"/>
                </a:solidFill>
                <a:latin typeface="Calibri"/>
                <a:cs typeface="+mn-cs"/>
              </a:rPr>
              <a:t>US DOL BIOSCIENCE COMPETENCY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05400"/>
            <a:ext cx="1336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People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52950"/>
            <a:ext cx="1768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Basic Academics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52875"/>
            <a:ext cx="1184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Workplace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9" y="3486150"/>
            <a:ext cx="1098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Technical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833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Sector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14575"/>
            <a:ext cx="1592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Job Knowledge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28775"/>
            <a:ext cx="1468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Job Technical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066800"/>
            <a:ext cx="3181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Management/Job Specific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3813" y="6035675"/>
            <a:ext cx="65039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http://www.careeronestop.org/competencymodel/pyramid.aspx?BIOSCI=Y&amp;ES=Y&amp;EST=bioscience+model</a:t>
            </a:r>
          </a:p>
        </p:txBody>
      </p:sp>
      <p:pic>
        <p:nvPicPr>
          <p:cNvPr id="471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0"/>
            <a:ext cx="625792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0038" r="4262" b="16949"/>
          <a:stretch>
            <a:fillRect/>
          </a:stretch>
        </p:blipFill>
        <p:spPr bwMode="auto">
          <a:xfrm>
            <a:off x="1474788" y="965200"/>
            <a:ext cx="6172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5588" y="5543550"/>
            <a:ext cx="32051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CERTS THAT SUPPORT THIS BAR</a:t>
            </a:r>
          </a:p>
        </p:txBody>
      </p:sp>
      <p:sp>
        <p:nvSpPr>
          <p:cNvPr id="3" name="Down Arrow 2"/>
          <p:cNvSpPr/>
          <p:nvPr/>
        </p:nvSpPr>
        <p:spPr>
          <a:xfrm>
            <a:off x="2041525" y="2103438"/>
            <a:ext cx="485775" cy="977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182938"/>
            <a:ext cx="71564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3335338" y="2103438"/>
            <a:ext cx="484187" cy="977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06950" y="2103438"/>
            <a:ext cx="484188" cy="977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230938" y="2103438"/>
            <a:ext cx="484187" cy="977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88" y="2974975"/>
            <a:ext cx="1619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Job Knowledge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825" y="1631950"/>
            <a:ext cx="833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Sector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788" y="4779963"/>
            <a:ext cx="14986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Technical Skill</a:t>
            </a:r>
          </a:p>
        </p:txBody>
      </p:sp>
      <p:sp>
        <p:nvSpPr>
          <p:cNvPr id="19" name="Cross 18"/>
          <p:cNvSpPr/>
          <p:nvPr/>
        </p:nvSpPr>
        <p:spPr>
          <a:xfrm>
            <a:off x="2041525" y="4867275"/>
            <a:ext cx="457200" cy="312738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Cross 19"/>
          <p:cNvSpPr/>
          <p:nvPr/>
        </p:nvSpPr>
        <p:spPr>
          <a:xfrm>
            <a:off x="3335338" y="4859338"/>
            <a:ext cx="457200" cy="31273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ross 20"/>
          <p:cNvSpPr/>
          <p:nvPr/>
        </p:nvSpPr>
        <p:spPr>
          <a:xfrm>
            <a:off x="4806950" y="4859338"/>
            <a:ext cx="457200" cy="31273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814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224463"/>
            <a:ext cx="81613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ross 23"/>
          <p:cNvSpPr/>
          <p:nvPr/>
        </p:nvSpPr>
        <p:spPr>
          <a:xfrm>
            <a:off x="6230938" y="4859338"/>
            <a:ext cx="457200" cy="31273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9913" y="277813"/>
            <a:ext cx="46176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Basic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Credential 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2441862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b="1" dirty="0" smtClean="0">
                <a:latin typeface="Times New Roman" pitchFamily="18" charset="0"/>
              </a:rPr>
              <a:t>Systems Approach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Summer enrichment programs for middle and high school students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Articulations from high school to 2 year colleges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Community College Regional Partnerships 1+1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Internships for all levels (H.S., college/4 year and post. grad.)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US DOL approved Biotechnology Apprenticeships/Internships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Seamless articulations from 2 year schools to 4 year schools 2+2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Reverse articulations (degreed students come to 2yr colleges for hard skills training)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/>
              <a:t>Short (120 hours) non-credit programs for technical operators  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/>
              <a:t>Distance learning hybrids- More Simulations &amp; Gaming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</p:txBody>
      </p:sp>
      <p:pic>
        <p:nvPicPr>
          <p:cNvPr id="4" name="Picture 6" descr="Biotech-Workforce-logo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7439320" y="5867400"/>
            <a:ext cx="1435100" cy="6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Careers – </a:t>
            </a:r>
            <a:r>
              <a:rPr lang="en-US" sz="3200" b="1" dirty="0" smtClean="0"/>
              <a:t>Possibilities &amp; Preparation</a:t>
            </a:r>
            <a:br>
              <a:rPr lang="en-US" sz="3200" b="1" dirty="0" smtClean="0"/>
            </a:b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/>
              <a:t>Find Creative Ways to Partner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/>
              <a:t>Assure Job Skills &amp; Job Seeking Skills are Aligned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43055"/>
              </p:ext>
            </p:extLst>
          </p:nvPr>
        </p:nvGraphicFramePr>
        <p:xfrm>
          <a:off x="762000" y="1676400"/>
          <a:ext cx="7010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62200"/>
                <a:gridCol w="24384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Start Up Co.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Private/Public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Not- for- Profit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Secondment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Job share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55786"/>
              </p:ext>
            </p:extLst>
          </p:nvPr>
        </p:nvGraphicFramePr>
        <p:xfrm>
          <a:off x="762000" y="3810000"/>
          <a:ext cx="7010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871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Hard Skills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 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Soft Skills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Job Prep Skills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74" marB="45674"/>
                </a:tc>
              </a:tr>
              <a:tr h="8045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Technical competence</a:t>
                      </a:r>
                      <a:endParaRPr lang="en-US" sz="1800" dirty="0"/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Teamwork and      communication</a:t>
                      </a:r>
                      <a:endParaRPr lang="en-US" sz="1800" dirty="0"/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Resume writing, interviewing</a:t>
                      </a:r>
                      <a:endParaRPr lang="en-US" sz="1800" dirty="0"/>
                    </a:p>
                  </a:txBody>
                  <a:tcPr marT="45674" marB="45674"/>
                </a:tc>
              </a:tr>
            </a:tbl>
          </a:graphicData>
        </a:graphic>
      </p:graphicFrame>
      <p:pic>
        <p:nvPicPr>
          <p:cNvPr id="10" name="Picture 6" descr="Biotech-Workforce-logo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7239000" y="5867399"/>
            <a:ext cx="1587500" cy="5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</a:rPr>
              <a:t> </a:t>
            </a:r>
            <a:r>
              <a:rPr lang="en-US" sz="3200" b="1" smtClean="0"/>
              <a:t>Talent Required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>
                <a:latin typeface="Times New Roman" pitchFamily="18" charset="0"/>
              </a:rPr>
              <a:t>	</a:t>
            </a:r>
            <a:r>
              <a:rPr lang="en-US" sz="2400" dirty="0" smtClean="0"/>
              <a:t>Scientists</a:t>
            </a:r>
            <a:r>
              <a:rPr lang="en-US" sz="2400" b="1" i="1" dirty="0" smtClean="0"/>
              <a:t>,</a:t>
            </a:r>
            <a:r>
              <a:rPr lang="en-US" sz="2400" dirty="0" smtClean="0"/>
              <a:t> clinicians, </a:t>
            </a:r>
            <a:r>
              <a:rPr lang="en-US" sz="2400" b="1" i="1" dirty="0" smtClean="0"/>
              <a:t>technicians</a:t>
            </a:r>
            <a:r>
              <a:rPr lang="en-US" sz="2400" dirty="0" smtClean="0"/>
              <a:t>, chemists, biologists, pharmacologists, toxicologists, research associates, regulatory experts, manufacturing &amp; production teams, packaging, ancillary support teams etc.,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1200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48074" y="5366322"/>
            <a:ext cx="616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 i="1" dirty="0"/>
          </a:p>
          <a:p>
            <a:pPr algn="ctr" eaLnBrk="0" hangingPunct="0">
              <a:defRPr/>
            </a:pPr>
            <a:r>
              <a:rPr lang="en-US" b="1" i="1" dirty="0"/>
              <a:t>Bioscience jobs on average out pay private sector jobs by 1.7 X</a:t>
            </a:r>
          </a:p>
          <a:p>
            <a:pPr algn="ctr" eaLnBrk="0" hangingPunct="0">
              <a:defRPr/>
            </a:pPr>
            <a:endParaRPr lang="en-US" b="1" i="1" dirty="0">
              <a:latin typeface="+mn-lt"/>
              <a:cs typeface="+mn-cs"/>
            </a:endParaRPr>
          </a:p>
        </p:txBody>
      </p:sp>
      <p:pic>
        <p:nvPicPr>
          <p:cNvPr id="35845" name="Picture 6" descr="C:\Documents and Settings\RussRead\My Documents\My Pictures\Targa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572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iotech-Workforce-logo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7086600" y="6084889"/>
            <a:ext cx="1739900" cy="54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64863"/>
              </p:ext>
            </p:extLst>
          </p:nvPr>
        </p:nvGraphicFramePr>
        <p:xfrm>
          <a:off x="990600" y="1828800"/>
          <a:ext cx="6934200" cy="3581402"/>
        </p:xfrm>
        <a:graphic>
          <a:graphicData uri="http://schemas.openxmlformats.org/drawingml/2006/table">
            <a:tbl>
              <a:tblPr/>
              <a:tblGrid>
                <a:gridCol w="3950882"/>
                <a:gridCol w="774050"/>
                <a:gridCol w="774050"/>
                <a:gridCol w="1435218"/>
              </a:tblGrid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Employment: 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Change: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71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Occupations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business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and financial occupations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and related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occupations 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9.8 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and related occupations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 and administrative support occupations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Installation, maintenance, and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repair **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9.2 **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occupations ***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9.3 ***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and material moving occupations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7945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8610600" cy="1143000"/>
          </a:xfrm>
        </p:spPr>
        <p:txBody>
          <a:bodyPr/>
          <a:lstStyle/>
          <a:p>
            <a:r>
              <a:rPr lang="en-US" sz="2000" b="1" dirty="0" smtClean="0"/>
              <a:t>Wage and Salaried Workers in Pharmaceutical &amp; Medicine Manufacturing </a:t>
            </a:r>
            <a:r>
              <a:rPr lang="en-US" sz="2000" dirty="0" smtClean="0"/>
              <a:t>Projected change, 2008-2018</a:t>
            </a:r>
            <a:endParaRPr lang="en-US" sz="1000" dirty="0" smtClean="0"/>
          </a:p>
        </p:txBody>
      </p:sp>
      <p:sp>
        <p:nvSpPr>
          <p:cNvPr id="37946" name="TextBox 5"/>
          <p:cNvSpPr txBox="1">
            <a:spLocks noChangeArrowheads="1"/>
          </p:cNvSpPr>
          <p:nvPr/>
        </p:nvSpPr>
        <p:spPr bwMode="auto">
          <a:xfrm>
            <a:off x="990601" y="5562600"/>
            <a:ext cx="678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/>
              <a:t>NOTE: </a:t>
            </a:r>
            <a:r>
              <a:rPr lang="en-US" sz="1100" dirty="0" smtClean="0"/>
              <a:t>Employment </a:t>
            </a:r>
            <a:r>
              <a:rPr lang="en-US" sz="1100" dirty="0"/>
              <a:t>in </a:t>
            </a:r>
            <a:r>
              <a:rPr lang="en-US" sz="1100" dirty="0" smtClean="0"/>
              <a:t>thousands</a:t>
            </a:r>
            <a:r>
              <a:rPr lang="en-US" sz="1100" dirty="0"/>
              <a:t>;</a:t>
            </a:r>
            <a:r>
              <a:rPr lang="en-US" sz="1100" dirty="0" smtClean="0"/>
              <a:t> Columns </a:t>
            </a:r>
            <a:r>
              <a:rPr lang="en-US" sz="1100" dirty="0"/>
              <a:t>may not add to total due to omission of occupations with small employment. SOURCE: BLS National Employment Matrix, 2008-18.</a:t>
            </a:r>
          </a:p>
        </p:txBody>
      </p:sp>
      <p:pic>
        <p:nvPicPr>
          <p:cNvPr id="5" name="Picture 6" descr="Biotech-Workforce-logo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7392186" y="614281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AE0676ED9F84098DB5E44D66EF166" ma:contentTypeVersion="0" ma:contentTypeDescription="Create a new document." ma:contentTypeScope="" ma:versionID="6e1d0ec7c74f506352bd6bd65dd737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5AEC3-68DB-45E8-B302-697D2B8ED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54579-65EF-4369-B4D3-EF557731258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3C8C7C5-C3B1-4236-B0E1-8902148A8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3200</TotalTime>
  <Words>656</Words>
  <Application>Microsoft Office PowerPoint</Application>
  <PresentationFormat>On-screen Show (4:3)</PresentationFormat>
  <Paragraphs>189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PowerPoint Presentation</vt:lpstr>
      <vt:lpstr>   BIOTECH EXPANSION </vt:lpstr>
      <vt:lpstr>Building the Future</vt:lpstr>
      <vt:lpstr>PowerPoint Presentation</vt:lpstr>
      <vt:lpstr>PowerPoint Presentation</vt:lpstr>
      <vt:lpstr>   Systems Approach</vt:lpstr>
      <vt:lpstr>  Careers – Possibilities &amp; Preparation </vt:lpstr>
      <vt:lpstr> Talent Required</vt:lpstr>
      <vt:lpstr>Wage and Salaried Workers in Pharmaceutical &amp; Medicine Manufacturing Projected change, 2008-2018</vt:lpstr>
      <vt:lpstr>Trade Adjustment Assistance Community College and Career Training</vt:lpstr>
      <vt:lpstr>Need for the Biosciences Consortium</vt:lpstr>
      <vt:lpstr>PowerPoint Presentation</vt:lpstr>
      <vt:lpstr>PowerPoint Presentation</vt:lpstr>
      <vt:lpstr>PowerPoint Presentation</vt:lpstr>
      <vt:lpstr>Project Overview </vt:lpstr>
      <vt:lpstr>PowerPoint Presentation</vt:lpstr>
      <vt:lpstr>Overcoming Barriers</vt:lpstr>
      <vt:lpstr>What is in it for Companies?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Consortium for Bioscience Credentials</dc:title>
  <dc:creator>Russ Read</dc:creator>
  <cp:lastModifiedBy>KAREN</cp:lastModifiedBy>
  <cp:revision>282</cp:revision>
  <cp:lastPrinted>2013-08-19T19:55:58Z</cp:lastPrinted>
  <dcterms:created xsi:type="dcterms:W3CDTF">2012-10-22T19:47:03Z</dcterms:created>
  <dcterms:modified xsi:type="dcterms:W3CDTF">2013-12-07T00:06:54Z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0x010100FE4AE0676ED9F84098DB5E44D66EF166</vt:lpwstr>
  </property>
</Properties>
</file>